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9" r:id="rId2"/>
    <p:sldId id="256" r:id="rId3"/>
    <p:sldId id="257" r:id="rId4"/>
    <p:sldId id="258" r:id="rId5"/>
    <p:sldId id="260" r:id="rId6"/>
    <p:sldId id="261" r:id="rId7"/>
    <p:sldId id="262" r:id="rId8"/>
    <p:sldId id="263" r:id="rId9"/>
    <p:sldId id="268" r:id="rId10"/>
    <p:sldId id="264" r:id="rId11"/>
    <p:sldId id="271" r:id="rId12"/>
    <p:sldId id="270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D11"/>
    <a:srgbClr val="060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06" autoAdjust="0"/>
    <p:restoredTop sz="94610"/>
  </p:normalViewPr>
  <p:slideViewPr>
    <p:cSldViewPr snapToGrid="0" snapToObjects="1">
      <p:cViewPr>
        <p:scale>
          <a:sx n="38" d="100"/>
          <a:sy n="38" d="100"/>
        </p:scale>
        <p:origin x="1616" y="4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476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88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58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5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8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593515" y="2076569"/>
            <a:ext cx="4749502" cy="1107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6561"/>
              </a:lnSpc>
              <a:buNone/>
            </a:pPr>
            <a:r>
              <a:rPr lang="fa-IR" sz="9600" b="1" dirty="0">
                <a:solidFill>
                  <a:srgbClr val="FFFFFF"/>
                </a:solidFill>
                <a:latin typeface="Arial" panose="020B0604020202020204" pitchFamily="34" charset="0"/>
                <a:ea typeface="Syne" pitchFamily="34" charset="-122"/>
                <a:cs typeface="Arial" panose="020B0604020202020204" pitchFamily="34" charset="0"/>
              </a:rPr>
              <a:t>فضای ابری</a:t>
            </a:r>
            <a:endParaRPr lang="en-US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348389" y="4031456"/>
            <a:ext cx="9933503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499"/>
              </a:lnSpc>
              <a:buNone/>
            </a:pPr>
            <a:endParaRPr lang="en-US" sz="218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667840-2D05-6D43-7C1D-CCBD9B761E70}"/>
              </a:ext>
            </a:extLst>
          </p:cNvPr>
          <p:cNvSpPr txBox="1"/>
          <p:nvPr/>
        </p:nvSpPr>
        <p:spPr>
          <a:xfrm>
            <a:off x="5505226" y="3446681"/>
            <a:ext cx="2926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3200" dirty="0">
                <a:solidFill>
                  <a:schemeClr val="bg1"/>
                </a:solidFill>
              </a:rPr>
              <a:t>محمد امیر نوروزی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A3D0D-6A1D-4D75-1D2A-961912684B84}"/>
              </a:ext>
            </a:extLst>
          </p:cNvPr>
          <p:cNvSpPr txBox="1"/>
          <p:nvPr/>
        </p:nvSpPr>
        <p:spPr>
          <a:xfrm>
            <a:off x="5204042" y="4241452"/>
            <a:ext cx="3528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3200" dirty="0">
                <a:solidFill>
                  <a:schemeClr val="bg1"/>
                </a:solidFill>
              </a:rPr>
              <a:t>درس : هوش مصنوعی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11681-2560-E764-A3FE-F33A81C57924}"/>
              </a:ext>
            </a:extLst>
          </p:cNvPr>
          <p:cNvSpPr txBox="1"/>
          <p:nvPr/>
        </p:nvSpPr>
        <p:spPr>
          <a:xfrm>
            <a:off x="4694894" y="4999223"/>
            <a:ext cx="4648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dirty="0">
                <a:solidFill>
                  <a:schemeClr val="bg1"/>
                </a:solidFill>
              </a:rPr>
              <a:t>استاد: سرکار خانم عصایی معمم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242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DA4627-87CE-78D9-77C2-4021252BD083}"/>
              </a:ext>
            </a:extLst>
          </p:cNvPr>
          <p:cNvSpPr/>
          <p:nvPr/>
        </p:nvSpPr>
        <p:spPr>
          <a:xfrm>
            <a:off x="1727200" y="3074788"/>
            <a:ext cx="10972800" cy="38848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075070" y="16705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5468"/>
              </a:lnSpc>
              <a:buNone/>
            </a:pPr>
            <a:r>
              <a:rPr lang="en-US" sz="4374" b="1" dirty="0" err="1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نکات</a:t>
            </a: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4374" b="1" dirty="0" err="1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بروزرسانی</a:t>
            </a:r>
            <a:r>
              <a:rPr lang="fa-IR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: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0059948" y="324838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نرم‌افزار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348389" y="3928824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مطمئن شوید که نرم‌افزارهای مورد استفاده برای کار با فضای ابری، به‌روزرسانی شده و آخرین ویژگی‌ها و امنیت را به شما ارائه می‌دهند.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58732" y="4972883"/>
            <a:ext cx="2423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سرویس اینترنت پایدار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348389" y="5653326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برای استفاده بهتر از ذخیره‌سازی ابری، سرویس اینترنت پایدار و با سرعت بالا داشته باشید.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B80B8D-6B51-9324-682F-40870BC6F905}"/>
              </a:ext>
            </a:extLst>
          </p:cNvPr>
          <p:cNvSpPr/>
          <p:nvPr/>
        </p:nvSpPr>
        <p:spPr>
          <a:xfrm>
            <a:off x="-2511478" y="491500"/>
            <a:ext cx="5350933" cy="762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CD8B0B-1F81-C63D-61FF-6362DF91A57B}"/>
              </a:ext>
            </a:extLst>
          </p:cNvPr>
          <p:cNvSpPr/>
          <p:nvPr/>
        </p:nvSpPr>
        <p:spPr>
          <a:xfrm>
            <a:off x="-2003477" y="2438050"/>
            <a:ext cx="4334933" cy="453082"/>
          </a:xfrm>
          <a:prstGeom prst="rect">
            <a:avLst/>
          </a:prstGeom>
          <a:solidFill>
            <a:srgbClr val="0605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4D802D-2227-37C5-78F6-BD3C920EEF24}"/>
              </a:ext>
            </a:extLst>
          </p:cNvPr>
          <p:cNvSpPr/>
          <p:nvPr/>
        </p:nvSpPr>
        <p:spPr>
          <a:xfrm>
            <a:off x="-2624667" y="1680518"/>
            <a:ext cx="4334933" cy="45308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6C564A-EED3-7EE2-9AF7-2CB725A30D34}"/>
              </a:ext>
            </a:extLst>
          </p:cNvPr>
          <p:cNvSpPr/>
          <p:nvPr/>
        </p:nvSpPr>
        <p:spPr>
          <a:xfrm>
            <a:off x="-3677205" y="93191"/>
            <a:ext cx="5350933" cy="2604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985A88-5FBE-A236-24EC-E4F266F1E2E5}"/>
              </a:ext>
            </a:extLst>
          </p:cNvPr>
          <p:cNvSpPr/>
          <p:nvPr/>
        </p:nvSpPr>
        <p:spPr>
          <a:xfrm rot="10800000">
            <a:off x="-1320800" y="3166824"/>
            <a:ext cx="2737405" cy="45308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949202" y="2865001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6561"/>
              </a:lnSpc>
              <a:buNone/>
            </a:pPr>
            <a:endParaRPr lang="en-US" sz="524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348389" y="4031456"/>
            <a:ext cx="9933503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499"/>
              </a:lnSpc>
              <a:buNone/>
            </a:pPr>
            <a:endParaRPr lang="en-US" sz="218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31CD5-E1C7-5FA3-E2DB-F2A531E82188}"/>
              </a:ext>
            </a:extLst>
          </p:cNvPr>
          <p:cNvSpPr txBox="1"/>
          <p:nvPr/>
        </p:nvSpPr>
        <p:spPr>
          <a:xfrm>
            <a:off x="7035501" y="808277"/>
            <a:ext cx="7132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8000" dirty="0">
                <a:solidFill>
                  <a:schemeClr val="bg1"/>
                </a:solidFill>
              </a:rPr>
              <a:t>منابع استفاده شده: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9011C-C56F-2D5C-B20F-05E633529924}"/>
              </a:ext>
            </a:extLst>
          </p:cNvPr>
          <p:cNvSpPr txBox="1"/>
          <p:nvPr/>
        </p:nvSpPr>
        <p:spPr>
          <a:xfrm>
            <a:off x="1680722" y="2895332"/>
            <a:ext cx="11101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https://derak.cloud/blog/tech/cloud-storage/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AB92A2-65FA-B19C-46F7-0806E8E4A2BA}"/>
              </a:ext>
            </a:extLst>
          </p:cNvPr>
          <p:cNvSpPr txBox="1"/>
          <p:nvPr/>
        </p:nvSpPr>
        <p:spPr>
          <a:xfrm>
            <a:off x="1680722" y="3987454"/>
            <a:ext cx="14200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https://nodisk.ir/factors-before-choosing-a-cloud-storage-service/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BAA57-0C53-D889-DD58-18B7E492106F}"/>
              </a:ext>
            </a:extLst>
          </p:cNvPr>
          <p:cNvSpPr txBox="1"/>
          <p:nvPr/>
        </p:nvSpPr>
        <p:spPr>
          <a:xfrm>
            <a:off x="1680722" y="5051405"/>
            <a:ext cx="1420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https://www.abramad.com/articles/cloud-data-security/</a:t>
            </a:r>
          </a:p>
        </p:txBody>
      </p:sp>
    </p:spTree>
    <p:extLst>
      <p:ext uri="{BB962C8B-B14F-4D97-AF65-F5344CB8AC3E}">
        <p14:creationId xmlns:p14="http://schemas.microsoft.com/office/powerpoint/2010/main" val="569574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949202" y="2865001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6561"/>
              </a:lnSpc>
              <a:buNone/>
            </a:pPr>
            <a:endParaRPr lang="en-US" sz="524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43067" y="3703556"/>
            <a:ext cx="9933503" cy="18529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499"/>
              </a:lnSpc>
              <a:buNone/>
            </a:pPr>
            <a:r>
              <a:rPr lang="fa-IR" sz="9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ممنون از توجه شما</a:t>
            </a:r>
            <a:endParaRPr lang="en-US" sz="9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541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949202" y="2865001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6561"/>
              </a:lnSpc>
              <a:buNone/>
            </a:pPr>
            <a:r>
              <a:rPr lang="en-US" sz="5249" b="1" dirty="0" err="1">
                <a:solidFill>
                  <a:srgbClr val="FFFFFF"/>
                </a:solidFill>
                <a:latin typeface="Arial" panose="020B0604020202020204" pitchFamily="34" charset="0"/>
                <a:ea typeface="Syne" pitchFamily="34" charset="-122"/>
                <a:cs typeface="Arial" panose="020B0604020202020204" pitchFamily="34" charset="0"/>
              </a:rPr>
              <a:t>ذخیره‌سازی</a:t>
            </a:r>
            <a:r>
              <a:rPr lang="en-US" sz="5249" b="1" dirty="0">
                <a:solidFill>
                  <a:srgbClr val="FFFFFF"/>
                </a:solidFill>
                <a:latin typeface="Arial" panose="020B0604020202020204" pitchFamily="34" charset="0"/>
                <a:ea typeface="Syne" pitchFamily="34" charset="-122"/>
                <a:cs typeface="Arial" panose="020B0604020202020204" pitchFamily="34" charset="0"/>
              </a:rPr>
              <a:t> </a:t>
            </a:r>
            <a:r>
              <a:rPr lang="en-US" sz="5249" b="1" dirty="0" err="1">
                <a:solidFill>
                  <a:srgbClr val="FFFFFF"/>
                </a:solidFill>
                <a:latin typeface="Arial" panose="020B0604020202020204" pitchFamily="34" charset="0"/>
                <a:ea typeface="Syne" pitchFamily="34" charset="-122"/>
                <a:cs typeface="Arial" panose="020B0604020202020204" pitchFamily="34" charset="0"/>
              </a:rPr>
              <a:t>ابری</a:t>
            </a:r>
            <a:r>
              <a:rPr lang="fa-IR" sz="5249" b="1" dirty="0">
                <a:solidFill>
                  <a:srgbClr val="FFFFFF"/>
                </a:solidFill>
                <a:latin typeface="Arial" panose="020B0604020202020204" pitchFamily="34" charset="0"/>
                <a:ea typeface="Syne" pitchFamily="34" charset="-122"/>
                <a:cs typeface="Arial" panose="020B0604020202020204" pitchFamily="34" charset="0"/>
              </a:rPr>
              <a:t>:</a:t>
            </a:r>
            <a:endParaRPr lang="en-US" sz="524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348389" y="4031456"/>
            <a:ext cx="9933503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3499"/>
              </a:lnSpc>
              <a:buNone/>
            </a:pPr>
            <a:r>
              <a:rPr lang="en-US" sz="2187" dirty="0">
                <a:solidFill>
                  <a:srgbClr val="D9E1FF"/>
                </a:solidFill>
                <a:latin typeface="Arial" panose="020B0604020202020204" pitchFamily="34" charset="0"/>
                <a:ea typeface="Arimo" pitchFamily="34" charset="-122"/>
                <a:cs typeface="Arial" panose="020B0604020202020204" pitchFamily="34" charset="0"/>
              </a:rPr>
              <a:t>با ذخیره‌سازی ابری، قادر خواهید بود از فضای ذخیره‌سازی قابل‌دستیابی از هر جای جهان استفاده کنید. به شما این امکان را می‌دهد تا فایل‌ها و داده‌های خود را در یک سرور اینترنتی ذخیره و به آنها همیشه دسترسی داشته باشید.</a:t>
            </a:r>
            <a:endParaRPr lang="en-US" sz="218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US" dirty="0">
              <a:solidFill>
                <a:schemeClr val="bg1"/>
              </a:solidFill>
              <a:latin typeface="Syne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698200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endParaRPr lang="en-US" sz="524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C67D6-416D-8922-D5E0-57655D00461F}"/>
              </a:ext>
            </a:extLst>
          </p:cNvPr>
          <p:cNvSpPr txBox="1"/>
          <p:nvPr/>
        </p:nvSpPr>
        <p:spPr>
          <a:xfrm>
            <a:off x="3764139" y="79468"/>
            <a:ext cx="5332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5400" dirty="0">
                <a:solidFill>
                  <a:schemeClr val="bg1"/>
                </a:solidFill>
                <a:latin typeface="Syne"/>
              </a:rPr>
              <a:t>تاریخچه فضای ابری: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308B32-BB64-F60B-DD28-DD06B1A275A9}"/>
              </a:ext>
            </a:extLst>
          </p:cNvPr>
          <p:cNvSpPr txBox="1"/>
          <p:nvPr/>
        </p:nvSpPr>
        <p:spPr>
          <a:xfrm>
            <a:off x="3638874" y="2027372"/>
            <a:ext cx="4970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4000" dirty="0">
                <a:solidFill>
                  <a:schemeClr val="bg1"/>
                </a:solidFill>
              </a:rPr>
              <a:t>1.نحوه ساخته فضای ابری: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8BEDB-2FE9-22ED-59FC-A88BCA6A4A0F}"/>
              </a:ext>
            </a:extLst>
          </p:cNvPr>
          <p:cNvSpPr txBox="1"/>
          <p:nvPr/>
        </p:nvSpPr>
        <p:spPr>
          <a:xfrm>
            <a:off x="4859866" y="2975002"/>
            <a:ext cx="31412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3200" dirty="0">
                <a:solidFill>
                  <a:schemeClr val="bg1"/>
                </a:solidFill>
              </a:rPr>
              <a:t>-سال 1950 </a:t>
            </a:r>
            <a:br>
              <a:rPr lang="fa-IR" sz="3200" dirty="0">
                <a:solidFill>
                  <a:schemeClr val="bg1"/>
                </a:solidFill>
              </a:rPr>
            </a:br>
            <a:r>
              <a:rPr lang="fa-IR" sz="3200" dirty="0">
                <a:solidFill>
                  <a:schemeClr val="bg1"/>
                </a:solidFill>
              </a:rPr>
              <a:t>-ایلات متحده امریکا</a:t>
            </a:r>
            <a:br>
              <a:rPr lang="fa-IR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APPANET</a:t>
            </a:r>
            <a:r>
              <a:rPr lang="fa-IR" sz="3200" dirty="0">
                <a:solidFill>
                  <a:schemeClr val="bg1"/>
                </a:solidFill>
              </a:rPr>
              <a:t>-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B735A-F17E-8771-E671-9448977107BD}"/>
              </a:ext>
            </a:extLst>
          </p:cNvPr>
          <p:cNvSpPr txBox="1"/>
          <p:nvPr/>
        </p:nvSpPr>
        <p:spPr>
          <a:xfrm>
            <a:off x="2076226" y="5093398"/>
            <a:ext cx="6532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fa-IR" sz="4000" dirty="0">
                <a:solidFill>
                  <a:schemeClr val="bg1"/>
                </a:solidFill>
              </a:rPr>
              <a:t>2.تاریخچه مدرن فضای ابری: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E874A5-461D-AAED-8C15-EEA2EB7DDDC7}"/>
              </a:ext>
            </a:extLst>
          </p:cNvPr>
          <p:cNvSpPr txBox="1"/>
          <p:nvPr/>
        </p:nvSpPr>
        <p:spPr>
          <a:xfrm>
            <a:off x="2915323" y="6056464"/>
            <a:ext cx="5013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fa-IR" sz="3200" dirty="0">
                <a:solidFill>
                  <a:schemeClr val="bg1"/>
                </a:solidFill>
              </a:rPr>
              <a:t>-شرکت آمازون </a:t>
            </a:r>
            <a:br>
              <a:rPr lang="fa-IR" sz="3200" dirty="0">
                <a:solidFill>
                  <a:schemeClr val="bg1"/>
                </a:solidFill>
              </a:rPr>
            </a:br>
            <a:r>
              <a:rPr lang="fa-IR" sz="3200" dirty="0">
                <a:solidFill>
                  <a:schemeClr val="bg1"/>
                </a:solidFill>
              </a:rPr>
              <a:t>-سال 2006</a:t>
            </a:r>
            <a:br>
              <a:rPr lang="fa-IR" sz="3200" dirty="0">
                <a:solidFill>
                  <a:schemeClr val="bg1"/>
                </a:solidFill>
              </a:rPr>
            </a:br>
            <a:r>
              <a:rPr lang="fa-IR" sz="3200" dirty="0">
                <a:solidFill>
                  <a:schemeClr val="bg1"/>
                </a:solidFill>
              </a:rPr>
              <a:t>-ظرفیت وسیعی از فضای ابری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07D4639A-64D5-66FA-21A8-54137F919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157369" y="-3334910"/>
            <a:ext cx="8229600" cy="1471646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-524933" y="-91480"/>
            <a:ext cx="15155333" cy="8879879"/>
          </a:xfrm>
          <a:prstGeom prst="rect">
            <a:avLst/>
          </a:prstGeom>
          <a:solidFill>
            <a:srgbClr val="0C0A33">
              <a:alpha val="80000"/>
            </a:srgbClr>
          </a:solidFill>
          <a:ln/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2348389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9A16A3-84C9-4A6D-A170-F6A3AA7F8593}"/>
              </a:ext>
            </a:extLst>
          </p:cNvPr>
          <p:cNvSpPr txBox="1"/>
          <p:nvPr/>
        </p:nvSpPr>
        <p:spPr>
          <a:xfrm>
            <a:off x="6792278" y="360313"/>
            <a:ext cx="74012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6000" dirty="0">
                <a:solidFill>
                  <a:schemeClr val="bg1"/>
                </a:solidFill>
              </a:rPr>
              <a:t>ویژگی های فضای ابری: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6397ED-E936-1C25-36D4-5EBE00C647C7}"/>
              </a:ext>
            </a:extLst>
          </p:cNvPr>
          <p:cNvSpPr/>
          <p:nvPr/>
        </p:nvSpPr>
        <p:spPr>
          <a:xfrm>
            <a:off x="777771" y="2112940"/>
            <a:ext cx="3300934" cy="36878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D0D005-13F0-36BC-CAFE-62E791B5F536}"/>
              </a:ext>
            </a:extLst>
          </p:cNvPr>
          <p:cNvSpPr txBox="1"/>
          <p:nvPr/>
        </p:nvSpPr>
        <p:spPr>
          <a:xfrm>
            <a:off x="960652" y="2112938"/>
            <a:ext cx="2775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3600" dirty="0">
                <a:solidFill>
                  <a:schemeClr val="bg1"/>
                </a:solidFill>
              </a:rPr>
              <a:t>تداوم کسب و کار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FAA941-99FA-4F48-981E-BB52C545372E}"/>
              </a:ext>
            </a:extLst>
          </p:cNvPr>
          <p:cNvSpPr/>
          <p:nvPr/>
        </p:nvSpPr>
        <p:spPr>
          <a:xfrm>
            <a:off x="11243405" y="2112938"/>
            <a:ext cx="3170427" cy="36878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F473A4-2A5D-3888-CCB7-784E951D1748}"/>
              </a:ext>
            </a:extLst>
          </p:cNvPr>
          <p:cNvSpPr txBox="1"/>
          <p:nvPr/>
        </p:nvSpPr>
        <p:spPr>
          <a:xfrm>
            <a:off x="1214519" y="3139944"/>
            <a:ext cx="25248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dirty="0">
                <a:solidFill>
                  <a:schemeClr val="bg1"/>
                </a:solidFill>
              </a:rPr>
              <a:t>اعتماد به ارائه دهنده فضا ابری</a:t>
            </a:r>
          </a:p>
          <a:p>
            <a:pPr algn="r"/>
            <a:endParaRPr lang="fa-IR" sz="2400" dirty="0">
              <a:solidFill>
                <a:schemeClr val="bg1"/>
              </a:solidFill>
            </a:endParaRPr>
          </a:p>
          <a:p>
            <a:pPr algn="r"/>
            <a:r>
              <a:rPr lang="fa-IR" sz="2400" dirty="0">
                <a:solidFill>
                  <a:schemeClr val="bg1"/>
                </a:solidFill>
              </a:rPr>
              <a:t>رونق کسب و کار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4AE22D-F66A-D27B-DA03-29377C797FBB}"/>
              </a:ext>
            </a:extLst>
          </p:cNvPr>
          <p:cNvSpPr/>
          <p:nvPr/>
        </p:nvSpPr>
        <p:spPr>
          <a:xfrm>
            <a:off x="8161741" y="2112941"/>
            <a:ext cx="2866435" cy="360976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35A7F6-F2DD-A6BE-7E72-573E8B17FE69}"/>
              </a:ext>
            </a:extLst>
          </p:cNvPr>
          <p:cNvSpPr txBox="1"/>
          <p:nvPr/>
        </p:nvSpPr>
        <p:spPr>
          <a:xfrm>
            <a:off x="11547855" y="3123159"/>
            <a:ext cx="24370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dirty="0">
                <a:solidFill>
                  <a:schemeClr val="bg1"/>
                </a:solidFill>
              </a:rPr>
              <a:t>نیازی به خرید سخت افزار نیست</a:t>
            </a:r>
            <a:br>
              <a:rPr lang="fa-IR" sz="2400" dirty="0">
                <a:solidFill>
                  <a:schemeClr val="bg1"/>
                </a:solidFill>
              </a:rPr>
            </a:br>
            <a:br>
              <a:rPr lang="fa-IR" sz="2400" dirty="0">
                <a:solidFill>
                  <a:schemeClr val="bg1"/>
                </a:solidFill>
              </a:rPr>
            </a:br>
            <a:r>
              <a:rPr lang="fa-IR" sz="2400" dirty="0">
                <a:solidFill>
                  <a:schemeClr val="bg1"/>
                </a:solidFill>
              </a:rPr>
              <a:t>قابلیت تغییر ظرفیت ذخیره سازی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61BA54-75BF-4107-BCB3-6BA354DE8690}"/>
              </a:ext>
            </a:extLst>
          </p:cNvPr>
          <p:cNvSpPr/>
          <p:nvPr/>
        </p:nvSpPr>
        <p:spPr>
          <a:xfrm>
            <a:off x="4317166" y="2112941"/>
            <a:ext cx="3540125" cy="368787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5D7174-3441-1D44-EE0C-B68DA9579791}"/>
              </a:ext>
            </a:extLst>
          </p:cNvPr>
          <p:cNvSpPr txBox="1"/>
          <p:nvPr/>
        </p:nvSpPr>
        <p:spPr>
          <a:xfrm>
            <a:off x="5443365" y="3123159"/>
            <a:ext cx="23344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dirty="0">
                <a:solidFill>
                  <a:schemeClr val="bg1"/>
                </a:solidFill>
              </a:rPr>
              <a:t>برداشتن محدودیت ظرفیت برای استفاده از داده</a:t>
            </a:r>
          </a:p>
          <a:p>
            <a:pPr algn="r"/>
            <a:endParaRPr lang="fa-IR" sz="2400" dirty="0">
              <a:solidFill>
                <a:schemeClr val="bg1"/>
              </a:solidFill>
            </a:endParaRPr>
          </a:p>
          <a:p>
            <a:pPr algn="r"/>
            <a:r>
              <a:rPr lang="fa-IR" sz="2400" dirty="0">
                <a:solidFill>
                  <a:schemeClr val="bg1"/>
                </a:solidFill>
              </a:rPr>
              <a:t>دسترسی به داده در هر زمان و مکان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D7A43D-92F5-7990-1FCC-45F9111B5C67}"/>
              </a:ext>
            </a:extLst>
          </p:cNvPr>
          <p:cNvSpPr txBox="1"/>
          <p:nvPr/>
        </p:nvSpPr>
        <p:spPr>
          <a:xfrm>
            <a:off x="4378362" y="2112940"/>
            <a:ext cx="339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3600" dirty="0">
                <a:solidFill>
                  <a:schemeClr val="bg1"/>
                </a:solidFill>
              </a:rPr>
              <a:t>مقیاس پذیری نامحدود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3B855F-DBAB-C8E1-5222-043F3F804A3E}"/>
              </a:ext>
            </a:extLst>
          </p:cNvPr>
          <p:cNvSpPr txBox="1"/>
          <p:nvPr/>
        </p:nvSpPr>
        <p:spPr>
          <a:xfrm>
            <a:off x="8423235" y="2112939"/>
            <a:ext cx="2323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3600" dirty="0">
                <a:solidFill>
                  <a:schemeClr val="bg1"/>
                </a:solidFill>
              </a:rPr>
              <a:t>افزایش چابکی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B834B8-DD6A-D1FF-27F9-13C198772A18}"/>
              </a:ext>
            </a:extLst>
          </p:cNvPr>
          <p:cNvSpPr txBox="1"/>
          <p:nvPr/>
        </p:nvSpPr>
        <p:spPr>
          <a:xfrm>
            <a:off x="8681419" y="3123159"/>
            <a:ext cx="20654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dirty="0">
                <a:solidFill>
                  <a:schemeClr val="bg1"/>
                </a:solidFill>
              </a:rPr>
              <a:t>منابع با شما یک کلیک فاصله دارند</a:t>
            </a:r>
          </a:p>
          <a:p>
            <a:pPr algn="r"/>
            <a:endParaRPr lang="fa-IR" sz="2400" dirty="0">
              <a:solidFill>
                <a:schemeClr val="bg1"/>
              </a:solidFill>
            </a:endParaRPr>
          </a:p>
          <a:p>
            <a:pPr algn="r"/>
            <a:r>
              <a:rPr lang="fa-IR" sz="2400" dirty="0">
                <a:solidFill>
                  <a:schemeClr val="bg1"/>
                </a:solidFill>
              </a:rPr>
              <a:t>کاهش زمان بدست اوردن دادها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D3530-1E33-5A2C-F378-2B0625DB2A92}"/>
              </a:ext>
            </a:extLst>
          </p:cNvPr>
          <p:cNvSpPr txBox="1"/>
          <p:nvPr/>
        </p:nvSpPr>
        <p:spPr>
          <a:xfrm>
            <a:off x="11392347" y="2112940"/>
            <a:ext cx="2592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3600" dirty="0">
                <a:solidFill>
                  <a:schemeClr val="bg1"/>
                </a:solidFill>
              </a:rPr>
              <a:t>اثر بخشی هزینه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C8C601D5-8EA3-9C65-A289-4D0CDE176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3AAAC7-5116-C2EC-737E-1EAA5C70E2EE}"/>
              </a:ext>
            </a:extLst>
          </p:cNvPr>
          <p:cNvSpPr/>
          <p:nvPr/>
        </p:nvSpPr>
        <p:spPr>
          <a:xfrm>
            <a:off x="5185611" y="3733264"/>
            <a:ext cx="7652084" cy="236392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025120" y="2054098"/>
            <a:ext cx="55321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 rtl="1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نحوه کار با ابر </a:t>
            </a:r>
            <a:r>
              <a:rPr lang="en-US" sz="4374" b="1" dirty="0" err="1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ذخیره</a:t>
            </a: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4374" b="1" dirty="0" err="1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سازی</a:t>
            </a: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: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703790" y="3840123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r" rtl="1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حساب کاربری بسازید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703790" y="4284345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r" rtl="1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اپلیکیشن رسمی بر روی دستگاه هایتان نصب کنید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703790" y="4728567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r" rtl="1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فایل‌های خود را در فضای ابری آپلود کنید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703790" y="5172789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r" rtl="1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به فایل‌های خود هر جا و هر زمانی دسترسی داشته باشید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2EC3FB00-1909-F602-C643-B39CF0654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146468" y="-3285665"/>
            <a:ext cx="9302291" cy="1569757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395A458-649C-2672-7D51-9B8BEDD86616}"/>
              </a:ext>
            </a:extLst>
          </p:cNvPr>
          <p:cNvSpPr/>
          <p:nvPr/>
        </p:nvSpPr>
        <p:spPr>
          <a:xfrm>
            <a:off x="8434137" y="1299411"/>
            <a:ext cx="5630779" cy="32725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966376" y="24608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5468"/>
              </a:lnSpc>
              <a:buNone/>
            </a:pPr>
            <a:r>
              <a:rPr lang="fa-IR" sz="4800" dirty="0">
                <a:solidFill>
                  <a:schemeClr val="bg1"/>
                </a:solidFill>
              </a:rPr>
              <a:t>برای افزایش امنیت فضای ابری چه اقداماتی می‌توانید انجام دهید؟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4627D5-13B0-9EDB-BB46-9A7EADCB25C1}"/>
              </a:ext>
            </a:extLst>
          </p:cNvPr>
          <p:cNvSpPr/>
          <p:nvPr/>
        </p:nvSpPr>
        <p:spPr>
          <a:xfrm>
            <a:off x="347783" y="1407695"/>
            <a:ext cx="6450059" cy="31643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698964" y="3215446"/>
            <a:ext cx="402119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281"/>
              </a:lnSpc>
              <a:buNone/>
            </a:pPr>
            <a:r>
              <a:rPr lang="fa-IR" sz="2400" dirty="0">
                <a:solidFill>
                  <a:schemeClr val="bg1"/>
                </a:solidFill>
              </a:rPr>
              <a:t>سخت شدن فرایند هک تا جای ممکن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144379" y="1853225"/>
            <a:ext cx="6450059" cy="4329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571500" indent="-571500" algn="r" rtl="1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fa-IR" sz="4000" dirty="0">
                <a:solidFill>
                  <a:schemeClr val="bg1"/>
                </a:solidFill>
              </a:rPr>
              <a:t>از اطلاعات خود بکاپ بگیرید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698964" y="1794939"/>
            <a:ext cx="351115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500" indent="-571500" algn="l" rtl="1">
              <a:lnSpc>
                <a:spcPts val="3281"/>
              </a:lnSpc>
              <a:buFont typeface="Arial" panose="020B0604020202020204" pitchFamily="34" charset="0"/>
              <a:buChar char="•"/>
            </a:pPr>
            <a:r>
              <a:rPr lang="fa-IR" sz="4000" dirty="0">
                <a:solidFill>
                  <a:schemeClr val="bg1"/>
                </a:solidFill>
              </a:rPr>
              <a:t>رمزنگاری اطلاعات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C9D7FE-C5FC-8FC1-974A-5B24E3FA2BA8}"/>
              </a:ext>
            </a:extLst>
          </p:cNvPr>
          <p:cNvSpPr/>
          <p:nvPr/>
        </p:nvSpPr>
        <p:spPr>
          <a:xfrm>
            <a:off x="3318053" y="4930957"/>
            <a:ext cx="7820527" cy="289822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9154758" y="2554080"/>
            <a:ext cx="4565402" cy="4164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fa-IR" sz="2400" dirty="0">
                <a:solidFill>
                  <a:schemeClr val="bg1"/>
                </a:solidFill>
              </a:rPr>
              <a:t>رمز گذاری شرکت ارائه‌ دهنده خدمات ابری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9778F-CDEE-37AC-17F6-D19610F6754D}"/>
              </a:ext>
            </a:extLst>
          </p:cNvPr>
          <p:cNvSpPr txBox="1"/>
          <p:nvPr/>
        </p:nvSpPr>
        <p:spPr>
          <a:xfrm>
            <a:off x="910240" y="2568441"/>
            <a:ext cx="568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dirty="0">
                <a:solidFill>
                  <a:schemeClr val="bg1"/>
                </a:solidFill>
              </a:rPr>
              <a:t>ارائه‌ دهنده خدمات ابری از اطلاعات شما بکاپ بگیرد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762E9-0A4E-EEA5-DC61-E5847D28547E}"/>
              </a:ext>
            </a:extLst>
          </p:cNvPr>
          <p:cNvSpPr txBox="1"/>
          <p:nvPr/>
        </p:nvSpPr>
        <p:spPr>
          <a:xfrm>
            <a:off x="1420009" y="3215446"/>
            <a:ext cx="517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dirty="0">
                <a:solidFill>
                  <a:schemeClr val="bg1"/>
                </a:solidFill>
              </a:rPr>
              <a:t>بهتر است از اطلاعات حساس خود روی هاردهای اکسترنال بکاپ بگیرید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20D51-AAFF-95AD-6D91-F5F0B525B789}"/>
              </a:ext>
            </a:extLst>
          </p:cNvPr>
          <p:cNvSpPr txBox="1"/>
          <p:nvPr/>
        </p:nvSpPr>
        <p:spPr>
          <a:xfrm>
            <a:off x="3668102" y="5039241"/>
            <a:ext cx="7218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 rtl="1">
              <a:buFont typeface="Arial" panose="020B0604020202020204" pitchFamily="34" charset="0"/>
              <a:buChar char="•"/>
            </a:pPr>
            <a:r>
              <a:rPr lang="fa-IR" sz="4000" dirty="0">
                <a:solidFill>
                  <a:schemeClr val="bg1"/>
                </a:solidFill>
              </a:rPr>
              <a:t>از احراز هویت دو عاملی استفاده کنید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6E328-4BFC-F4CE-9CAF-EB3DAEBDB267}"/>
              </a:ext>
            </a:extLst>
          </p:cNvPr>
          <p:cNvSpPr txBox="1"/>
          <p:nvPr/>
        </p:nvSpPr>
        <p:spPr>
          <a:xfrm>
            <a:off x="6772628" y="6054549"/>
            <a:ext cx="4021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dirty="0">
                <a:solidFill>
                  <a:schemeClr val="bg1"/>
                </a:solidFill>
              </a:rPr>
              <a:t>زندگی را برای هکرها سخت‌تر کنید.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2BA941-7622-DE2D-0D20-C6F836704FB0}"/>
              </a:ext>
            </a:extLst>
          </p:cNvPr>
          <p:cNvSpPr txBox="1"/>
          <p:nvPr/>
        </p:nvSpPr>
        <p:spPr>
          <a:xfrm>
            <a:off x="5285908" y="6601612"/>
            <a:ext cx="5507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dirty="0">
                <a:solidFill>
                  <a:schemeClr val="bg1"/>
                </a:solidFill>
              </a:rPr>
              <a:t>حساب کاربری و دسترسی به فضای ابری 2 مرحله‌ای شود.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39849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693623A5-683B-2BAB-2134-E829D3EFD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8667" y="-139849"/>
            <a:ext cx="15121467" cy="8521849"/>
          </a:xfrm>
          <a:prstGeom prst="rect">
            <a:avLst/>
          </a:prstGeom>
        </p:spPr>
      </p:pic>
      <p:sp>
        <p:nvSpPr>
          <p:cNvPr id="4" name="Text 2"/>
          <p:cNvSpPr/>
          <p:nvPr/>
        </p:nvSpPr>
        <p:spPr>
          <a:xfrm>
            <a:off x="4728760" y="71992"/>
            <a:ext cx="929126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 rtl="1">
              <a:lnSpc>
                <a:spcPts val="5468"/>
              </a:lnSpc>
              <a:buNone/>
            </a:pPr>
            <a:r>
              <a:rPr lang="fa-IR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عوامل مهم در انتخاب سرویس ذخیره سازی ابری</a:t>
            </a: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:</a:t>
            </a:r>
            <a:endParaRPr lang="en-US" sz="4374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D10ADA-EB3C-1E67-CED4-002AFFE44146}"/>
              </a:ext>
            </a:extLst>
          </p:cNvPr>
          <p:cNvSpPr/>
          <p:nvPr/>
        </p:nvSpPr>
        <p:spPr>
          <a:xfrm>
            <a:off x="595134" y="1066800"/>
            <a:ext cx="2681466" cy="27397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773609" y="1532730"/>
            <a:ext cx="108318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500" indent="-571500" algn="l" rtl="1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fa-IR" sz="40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مکان</a:t>
            </a:r>
            <a:endParaRPr lang="en-US" sz="4000" dirty="0"/>
          </a:p>
        </p:txBody>
      </p:sp>
      <p:sp>
        <p:nvSpPr>
          <p:cNvPr id="8" name="Text 6"/>
          <p:cNvSpPr/>
          <p:nvPr/>
        </p:nvSpPr>
        <p:spPr>
          <a:xfrm>
            <a:off x="5701553" y="5653326"/>
            <a:ext cx="7003227" cy="14144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F3D4E-078E-A31C-32C9-63D17049594D}"/>
              </a:ext>
            </a:extLst>
          </p:cNvPr>
          <p:cNvSpPr txBox="1"/>
          <p:nvPr/>
        </p:nvSpPr>
        <p:spPr>
          <a:xfrm>
            <a:off x="1203158" y="1303338"/>
            <a:ext cx="1728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 rtl="1">
              <a:buFont typeface="Arial" panose="020B0604020202020204" pitchFamily="34" charset="0"/>
              <a:buChar char="•"/>
            </a:pPr>
            <a:r>
              <a:rPr lang="fa-IR" sz="4000" dirty="0">
                <a:solidFill>
                  <a:schemeClr val="bg1"/>
                </a:solidFill>
              </a:rPr>
              <a:t>امنیت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CF7CC-EA82-CC40-E125-13EA375F1BA9}"/>
              </a:ext>
            </a:extLst>
          </p:cNvPr>
          <p:cNvSpPr txBox="1"/>
          <p:nvPr/>
        </p:nvSpPr>
        <p:spPr>
          <a:xfrm>
            <a:off x="656216" y="2029380"/>
            <a:ext cx="20224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dirty="0">
                <a:solidFill>
                  <a:schemeClr val="bg1"/>
                </a:solidFill>
              </a:rPr>
              <a:t>مرکز داده ای که امنیت ضعیفی دارد می تواند نقطه ورود مهاجمان به داده های شما باشد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E7C00AD-E10A-4D33-388A-A92FCADAEA60}"/>
              </a:ext>
            </a:extLst>
          </p:cNvPr>
          <p:cNvSpPr/>
          <p:nvPr/>
        </p:nvSpPr>
        <p:spPr>
          <a:xfrm>
            <a:off x="2703878" y="4283460"/>
            <a:ext cx="2681466" cy="27397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5C69D5-62F5-59A5-6B92-864E1F94C33C}"/>
              </a:ext>
            </a:extLst>
          </p:cNvPr>
          <p:cNvSpPr txBox="1"/>
          <p:nvPr/>
        </p:nvSpPr>
        <p:spPr>
          <a:xfrm>
            <a:off x="2916096" y="4423069"/>
            <a:ext cx="2387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 rtl="1">
              <a:buFont typeface="Arial" panose="020B0604020202020204" pitchFamily="34" charset="0"/>
              <a:buChar char="•"/>
            </a:pPr>
            <a:r>
              <a:rPr lang="fa-IR" sz="4000" dirty="0">
                <a:solidFill>
                  <a:schemeClr val="bg1"/>
                </a:solidFill>
              </a:rPr>
              <a:t>تخصص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8B2ED-6BF8-C9F7-1753-1767C5865455}"/>
              </a:ext>
            </a:extLst>
          </p:cNvPr>
          <p:cNvSpPr txBox="1"/>
          <p:nvPr/>
        </p:nvSpPr>
        <p:spPr>
          <a:xfrm>
            <a:off x="9171668" y="5464246"/>
            <a:ext cx="24742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dirty="0">
                <a:solidFill>
                  <a:schemeClr val="bg1"/>
                </a:solidFill>
              </a:rPr>
              <a:t>مرکز داده شما همیشه قدرت لازم برای روشن نگه داشتن چراغ ها و کارکرد سرورها را دارد.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6C3C09-9617-D713-BA27-AC0021B5A959}"/>
              </a:ext>
            </a:extLst>
          </p:cNvPr>
          <p:cNvSpPr txBox="1"/>
          <p:nvPr/>
        </p:nvSpPr>
        <p:spPr>
          <a:xfrm>
            <a:off x="2678653" y="5464246"/>
            <a:ext cx="2625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dirty="0">
                <a:solidFill>
                  <a:schemeClr val="bg1"/>
                </a:solidFill>
              </a:rPr>
              <a:t>بیش از ۷۰ درصد از خرابی مراکز داده به دلیل خطای انسانی است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243AB9C-FC26-C2CB-D01F-85F9F2BAD0CC}"/>
              </a:ext>
            </a:extLst>
          </p:cNvPr>
          <p:cNvSpPr/>
          <p:nvPr/>
        </p:nvSpPr>
        <p:spPr>
          <a:xfrm>
            <a:off x="5858537" y="1161826"/>
            <a:ext cx="2681466" cy="266918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69B3CA-71C0-8EAA-0289-5E1DECF2249A}"/>
              </a:ext>
            </a:extLst>
          </p:cNvPr>
          <p:cNvSpPr/>
          <p:nvPr/>
        </p:nvSpPr>
        <p:spPr>
          <a:xfrm>
            <a:off x="8472034" y="4155932"/>
            <a:ext cx="3546316" cy="286273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AF6C8D9-B1D5-F814-837D-CA5F9866EE97}"/>
              </a:ext>
            </a:extLst>
          </p:cNvPr>
          <p:cNvSpPr/>
          <p:nvPr/>
        </p:nvSpPr>
        <p:spPr>
          <a:xfrm>
            <a:off x="11121940" y="1066801"/>
            <a:ext cx="3404469" cy="27642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ACAEE3-54DD-F412-B3B0-179721830668}"/>
              </a:ext>
            </a:extLst>
          </p:cNvPr>
          <p:cNvSpPr txBox="1"/>
          <p:nvPr/>
        </p:nvSpPr>
        <p:spPr>
          <a:xfrm>
            <a:off x="5852546" y="2066443"/>
            <a:ext cx="26194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dirty="0">
                <a:solidFill>
                  <a:schemeClr val="bg1"/>
                </a:solidFill>
              </a:rPr>
              <a:t>هر چه به مرکز داده ای که فایل های خود در آن نگهداری می شوند نزدیک تر باشید، انتقال داده ها سریع تر خواهد بود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4B29F8-99AE-CA92-DB59-05AECBFC9015}"/>
              </a:ext>
            </a:extLst>
          </p:cNvPr>
          <p:cNvSpPr txBox="1"/>
          <p:nvPr/>
        </p:nvSpPr>
        <p:spPr>
          <a:xfrm>
            <a:off x="8220003" y="4423069"/>
            <a:ext cx="3624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fa-IR" sz="4000" dirty="0">
                <a:solidFill>
                  <a:schemeClr val="bg1"/>
                </a:solidFill>
              </a:rPr>
              <a:t>قدرت و کارایی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11338560" y="1441915"/>
            <a:ext cx="2681466" cy="430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500" indent="-571500" algn="l" rtl="1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fa-IR" sz="40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سرعت دانلود</a:t>
            </a:r>
            <a:endParaRPr lang="en-US" sz="4000" dirty="0"/>
          </a:p>
        </p:txBody>
      </p:sp>
      <p:sp>
        <p:nvSpPr>
          <p:cNvPr id="6" name="Text 4"/>
          <p:cNvSpPr/>
          <p:nvPr/>
        </p:nvSpPr>
        <p:spPr>
          <a:xfrm>
            <a:off x="11645927" y="2205905"/>
            <a:ext cx="237409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fa-IR" sz="2000" dirty="0">
                <a:solidFill>
                  <a:schemeClr val="bg1"/>
                </a:solidFill>
              </a:rPr>
              <a:t>سرعت دانلود ارائه‌دهنده فضای ذخیره‌سازی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810512" y="231445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 rtl="1">
              <a:lnSpc>
                <a:spcPts val="5468"/>
              </a:lnSpc>
              <a:buNone/>
            </a:pPr>
            <a:r>
              <a:rPr lang="fa-IR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انواع ذخیره‌سازی ابری</a:t>
            </a: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: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652855" y="4095512"/>
            <a:ext cx="71443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fa-IR" sz="2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سه نوع اصلی ذخیره‌سازی ابری وجود دارد ذخیره‌سازی اشیا، ذخیره‌سازی فایل و ذخیره‌سازی بلوکی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6319599" y="3845600"/>
            <a:ext cx="27742" cy="1566029"/>
          </a:xfrm>
          <a:prstGeom prst="rect">
            <a:avLst/>
          </a:prstGeom>
          <a:solidFill>
            <a:srgbClr val="8061FF"/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96819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3" y="-96819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353312" y="33325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7789333" y="555882"/>
            <a:ext cx="5959976" cy="3246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857250" indent="-857250" algn="r" rtl="1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fa-IR" sz="4800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ذخیره‌سازی</a:t>
            </a:r>
            <a:r>
              <a:rPr lang="fa-IR" sz="4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fa-IR" sz="4800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اشیاء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715476-0B37-BE29-07CD-C20019788413}"/>
              </a:ext>
            </a:extLst>
          </p:cNvPr>
          <p:cNvSpPr txBox="1"/>
          <p:nvPr/>
        </p:nvSpPr>
        <p:spPr>
          <a:xfrm>
            <a:off x="7642790" y="1281794"/>
            <a:ext cx="5707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800" dirty="0">
                <a:solidFill>
                  <a:schemeClr val="bg1"/>
                </a:solidFill>
              </a:rPr>
              <a:t>آنها در باکت های امنی نگهداری می‌شوند که تقریبا مقیاس‌پذیری نامحدودی را ارائه می‌دهند.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BDD30-4D96-F1A1-8424-6E8DEBDDE542}"/>
              </a:ext>
            </a:extLst>
          </p:cNvPr>
          <p:cNvSpPr txBox="1"/>
          <p:nvPr/>
        </p:nvSpPr>
        <p:spPr>
          <a:xfrm>
            <a:off x="8041859" y="2844972"/>
            <a:ext cx="5707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r" rtl="1">
              <a:buFont typeface="Arial" panose="020B0604020202020204" pitchFamily="34" charset="0"/>
              <a:buChar char="•"/>
            </a:pPr>
            <a:r>
              <a:rPr lang="fa-IR" sz="4800" dirty="0">
                <a:solidFill>
                  <a:schemeClr val="bg1"/>
                </a:solidFill>
                <a:latin typeface="Arimo"/>
              </a:rPr>
              <a:t>ذخیره‌سازی فایل</a:t>
            </a:r>
            <a:endParaRPr lang="en-US" sz="4800" dirty="0">
              <a:solidFill>
                <a:schemeClr val="bg1"/>
              </a:solidFill>
              <a:latin typeface="Arim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60C7D-0B61-D1FB-828F-C6EAEFE969C4}"/>
              </a:ext>
            </a:extLst>
          </p:cNvPr>
          <p:cNvSpPr txBox="1"/>
          <p:nvPr/>
        </p:nvSpPr>
        <p:spPr>
          <a:xfrm>
            <a:off x="8381123" y="4114800"/>
            <a:ext cx="4776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800" dirty="0">
                <a:solidFill>
                  <a:schemeClr val="bg1"/>
                </a:solidFill>
              </a:rPr>
              <a:t>داده‌ها را در یک پوشه سلسله مراتبی و فرمت فایل ذخیره می‌کند.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F8BD5C-4153-E48D-38FA-29CD49F0FE1D}"/>
              </a:ext>
            </a:extLst>
          </p:cNvPr>
          <p:cNvSpPr txBox="1"/>
          <p:nvPr/>
        </p:nvSpPr>
        <p:spPr>
          <a:xfrm>
            <a:off x="7456854" y="5323072"/>
            <a:ext cx="6292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r" rtl="1">
              <a:buFont typeface="Arial" panose="020B0604020202020204" pitchFamily="34" charset="0"/>
              <a:buChar char="•"/>
            </a:pPr>
            <a:r>
              <a:rPr lang="fa-IR" sz="4800" b="1" i="0" dirty="0">
                <a:solidFill>
                  <a:schemeClr val="bg1"/>
                </a:solidFill>
                <a:effectLst/>
                <a:latin typeface="var( --e-global-typography-accent-font-family )"/>
              </a:rPr>
              <a:t>ذخیره سازی بلوک </a:t>
            </a:r>
          </a:p>
          <a:p>
            <a:endParaRPr lang="en-US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3935B-2B98-904B-B41F-869F4F21E2D8}"/>
              </a:ext>
            </a:extLst>
          </p:cNvPr>
          <p:cNvSpPr txBox="1"/>
          <p:nvPr/>
        </p:nvSpPr>
        <p:spPr>
          <a:xfrm>
            <a:off x="6575763" y="6413041"/>
            <a:ext cx="69817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800" dirty="0">
                <a:solidFill>
                  <a:schemeClr val="bg1"/>
                </a:solidFill>
                <a:latin typeface="YekanBakh Regular"/>
              </a:rPr>
              <a:t>ا</a:t>
            </a:r>
            <a:r>
              <a:rPr lang="fa-IR" sz="2800" b="0" i="0" dirty="0">
                <a:solidFill>
                  <a:schemeClr val="bg1"/>
                </a:solidFill>
                <a:effectLst/>
                <a:latin typeface="YekanBakh Regular"/>
              </a:rPr>
              <a:t>ز یک سرویس ذخیره‌سازی ابری استفاده کنید که داده‌ها را به صورت بلوک ذخیره می‌کند. هر بلوک دارای شناسه منحصر به فرد خود برای ذخیره‌سازی و بازیابی سریع است.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325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567</Words>
  <Application>Microsoft Office PowerPoint</Application>
  <PresentationFormat>Custom</PresentationFormat>
  <Paragraphs>82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Arimo</vt:lpstr>
      <vt:lpstr>Calibri</vt:lpstr>
      <vt:lpstr>Syne</vt:lpstr>
      <vt:lpstr>var( --e-global-typography-accent-font-family )</vt:lpstr>
      <vt:lpstr>YekanBakh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sina sn</cp:lastModifiedBy>
  <cp:revision>4</cp:revision>
  <dcterms:created xsi:type="dcterms:W3CDTF">2023-12-12T21:14:10Z</dcterms:created>
  <dcterms:modified xsi:type="dcterms:W3CDTF">2023-12-13T11:04:55Z</dcterms:modified>
</cp:coreProperties>
</file>